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77" r:id="rId8"/>
    <p:sldId id="278" r:id="rId9"/>
    <p:sldId id="260" r:id="rId10"/>
    <p:sldId id="299" r:id="rId11"/>
    <p:sldId id="274" r:id="rId12"/>
    <p:sldId id="282" r:id="rId13"/>
    <p:sldId id="283" r:id="rId14"/>
    <p:sldId id="285" r:id="rId15"/>
    <p:sldId id="275" r:id="rId16"/>
    <p:sldId id="261" r:id="rId17"/>
    <p:sldId id="317" r:id="rId18"/>
    <p:sldId id="263" r:id="rId19"/>
    <p:sldId id="276" r:id="rId20"/>
    <p:sldId id="273" r:id="rId21"/>
    <p:sldId id="284" r:id="rId22"/>
    <p:sldId id="269" r:id="rId23"/>
    <p:sldId id="270" r:id="rId24"/>
    <p:sldId id="271" r:id="rId25"/>
    <p:sldId id="272" r:id="rId26"/>
    <p:sldId id="279" r:id="rId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64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1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15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7.jpe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en-US" altLang="de-DE" b="0" dirty="0"/>
              <a:t>Midterm 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Results</a:t>
            </a:r>
            <a:br>
              <a:rPr lang="en-US" dirty="0"/>
            </a:br>
            <a:r>
              <a:rPr lang="de-DE" altLang="en-US" dirty="0"/>
              <a:t>based on KITTI Dataset and Eigensplit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7005" y="225679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ounded Rectangle 15"/>
          <p:cNvSpPr/>
          <p:nvPr/>
        </p:nvSpPr>
        <p:spPr>
          <a:xfrm>
            <a:off x="279400" y="1546860"/>
            <a:ext cx="3977005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KITTI DATASET [2]</a:t>
            </a:r>
            <a:endParaRPr lang="de-DE" altLang="en-US"/>
          </a:p>
        </p:txBody>
      </p:sp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371465" y="3103245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371465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124710"/>
            <a:ext cx="1563370" cy="978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230245"/>
            <a:ext cx="1563370" cy="565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9400" y="4702810"/>
            <a:ext cx="8456930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EIGEN ZHOU [3]</a:t>
            </a:r>
            <a:endParaRPr lang="de-DE" altLang="en-US"/>
          </a:p>
        </p:txBody>
      </p:sp>
      <p:sp>
        <p:nvSpPr>
          <p:cNvPr id="26" name="Text Box 25"/>
          <p:cNvSpPr txBox="1"/>
          <p:nvPr/>
        </p:nvSpPr>
        <p:spPr>
          <a:xfrm>
            <a:off x="214630" y="5168900"/>
            <a:ext cx="88379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/>
              <a:t>Subset of KITTI proposed by Eigen in 2014 [1] and modified bei ZHOU in 2017 [3]</a:t>
            </a: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uses </a:t>
            </a:r>
            <a:r>
              <a:rPr lang="de-DE" altLang="en-US" b="1">
                <a:sym typeface="+mn-ea"/>
              </a:rPr>
              <a:t>39</a:t>
            </a:r>
            <a:r>
              <a:rPr lang="en-US" b="1">
                <a:sym typeface="+mn-ea"/>
              </a:rPr>
              <a:t>.6K training images</a:t>
            </a:r>
            <a:r>
              <a:rPr lang="en-US">
                <a:sym typeface="+mn-ea"/>
              </a:rPr>
              <a:t>, </a:t>
            </a:r>
            <a:r>
              <a:rPr lang="de-DE" altLang="en-US" b="1">
                <a:sym typeface="+mn-ea"/>
              </a:rPr>
              <a:t>4424 </a:t>
            </a:r>
            <a:r>
              <a:rPr lang="en-US" b="1">
                <a:sym typeface="+mn-ea"/>
              </a:rPr>
              <a:t>validation images</a:t>
            </a:r>
            <a:r>
              <a:rPr lang="de-DE" altLang="en-US">
                <a:sym typeface="+mn-ea"/>
              </a:rPr>
              <a:t>,</a:t>
            </a:r>
            <a:br>
              <a:rPr lang="de-DE" altLang="en-US">
                <a:sym typeface="+mn-ea"/>
              </a:rPr>
            </a:br>
            <a:r>
              <a:rPr lang="en-US">
                <a:sym typeface="+mn-ea"/>
              </a:rPr>
              <a:t>and </a:t>
            </a:r>
            <a:r>
              <a:rPr lang="de-DE" altLang="en-US" b="1">
                <a:sym typeface="+mn-ea"/>
              </a:rPr>
              <a:t>1000 </a:t>
            </a:r>
            <a:r>
              <a:rPr lang="en-US" b="1">
                <a:sym typeface="+mn-ea"/>
              </a:rPr>
              <a:t>test images</a:t>
            </a:r>
            <a:r>
              <a:rPr lang="en-US">
                <a:sym typeface="+mn-ea"/>
              </a:rPr>
              <a:t>, </a:t>
            </a:r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which are resized to </a:t>
            </a:r>
            <a:r>
              <a:rPr lang="de-DE" altLang="en-US" b="1">
                <a:sym typeface="+mn-ea"/>
              </a:rPr>
              <a:t>640 px x 192 px</a:t>
            </a:r>
            <a:endParaRPr lang="en-US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Results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092915" y="1592060"/>
          <a:ext cx="6823710" cy="2939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570"/>
                <a:gridCol w="2274570"/>
                <a:gridCol w="22745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RGB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Depth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0.114</a:t>
                      </a: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RGB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Normals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solidFill>
                            <a:srgbClr val="FF0000"/>
                          </a:solidFill>
                        </a:rPr>
                        <a:t>runtime n2d block alone: 270 h</a:t>
                      </a: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Superpixel **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Depth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solidFill>
                            <a:srgbClr val="FF0000"/>
                          </a:solidFill>
                        </a:rPr>
                        <a:t>run time error*** /</a:t>
                      </a: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de-DE" altLang="en-US" i="1">
                          <a:solidFill>
                            <a:srgbClr val="FF0000"/>
                          </a:solidFill>
                        </a:rPr>
                        <a:t>estimated time 600h</a:t>
                      </a: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Superpixel **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Normals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 -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RGB | Superpixel </a:t>
                      </a:r>
                      <a:r>
                        <a:rPr lang="de-DE" altLang="en-US" sz="1800">
                          <a:sym typeface="+mn-ea"/>
                        </a:rPr>
                        <a:t>**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Depth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i="1">
                          <a:solidFill>
                            <a:srgbClr val="FF0000"/>
                          </a:solidFill>
                          <a:sym typeface="+mn-ea"/>
                        </a:rPr>
                        <a:t>run time error***</a:t>
                      </a: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RGB | Superpixel **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ym typeface="+mn-ea"/>
                        </a:rPr>
                        <a:t>Normals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 -</a:t>
                      </a: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8" name="Shape 718"/>
          <p:cNvSpPr txBox="1"/>
          <p:nvPr/>
        </p:nvSpPr>
        <p:spPr>
          <a:xfrm>
            <a:off x="418465" y="2154555"/>
            <a:ext cx="154241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tx1"/>
                </a:solidFill>
              </a:rPr>
              <a:t>Baseline</a:t>
            </a:r>
            <a:endParaRPr lang="de-DE" altLang="en-GB" sz="2400" b="1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sp>
        <p:nvSpPr>
          <p:cNvPr id="7" name="Shape 718"/>
          <p:cNvSpPr txBox="1"/>
          <p:nvPr/>
        </p:nvSpPr>
        <p:spPr>
          <a:xfrm>
            <a:off x="-88900" y="2709545"/>
            <a:ext cx="229425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accent2"/>
                </a:solidFill>
              </a:rPr>
              <a:t>Approach I </a:t>
            </a:r>
            <a:endParaRPr lang="de-DE" altLang="en-GB" sz="2400" b="1">
              <a:solidFill>
                <a:schemeClr val="accent2"/>
              </a:solidFill>
            </a:endParaRPr>
          </a:p>
        </p:txBody>
      </p:sp>
      <p:sp>
        <p:nvSpPr>
          <p:cNvPr id="8" name="Shape 718"/>
          <p:cNvSpPr txBox="1"/>
          <p:nvPr/>
        </p:nvSpPr>
        <p:spPr>
          <a:xfrm>
            <a:off x="-99060" y="3249295"/>
            <a:ext cx="229425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accent2"/>
                </a:solidFill>
              </a:rPr>
              <a:t>Approach II </a:t>
            </a:r>
            <a:endParaRPr lang="de-DE" altLang="en-GB" sz="2400" b="1">
              <a:solidFill>
                <a:schemeClr val="accent2"/>
              </a:solidFill>
            </a:endParaRPr>
          </a:p>
        </p:txBody>
      </p:sp>
      <p:sp>
        <p:nvSpPr>
          <p:cNvPr id="9" name="Shape 718"/>
          <p:cNvSpPr txBox="1"/>
          <p:nvPr/>
        </p:nvSpPr>
        <p:spPr>
          <a:xfrm>
            <a:off x="-43180" y="3789045"/>
            <a:ext cx="223837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accent2"/>
                </a:solidFill>
              </a:rPr>
              <a:t>Approach III</a:t>
            </a:r>
            <a:endParaRPr lang="de-DE" altLang="en-GB" sz="2400" b="1">
              <a:solidFill>
                <a:schemeClr val="accent2"/>
              </a:solidFill>
            </a:endParaRPr>
          </a:p>
        </p:txBody>
      </p:sp>
      <p:sp>
        <p:nvSpPr>
          <p:cNvPr id="10" name="Shape 718"/>
          <p:cNvSpPr txBox="1"/>
          <p:nvPr/>
        </p:nvSpPr>
        <p:spPr>
          <a:xfrm>
            <a:off x="-248920" y="4185285"/>
            <a:ext cx="2614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accent2"/>
                </a:solidFill>
              </a:rPr>
              <a:t>Approach IV</a:t>
            </a:r>
            <a:endParaRPr lang="de-DE" altLang="en-GB" sz="2400" b="1">
              <a:solidFill>
                <a:schemeClr val="accent2"/>
              </a:solidFill>
            </a:endParaRPr>
          </a:p>
        </p:txBody>
      </p:sp>
      <p:sp>
        <p:nvSpPr>
          <p:cNvPr id="11" name="Shape 718"/>
          <p:cNvSpPr txBox="1"/>
          <p:nvPr/>
        </p:nvSpPr>
        <p:spPr>
          <a:xfrm>
            <a:off x="-259080" y="4581525"/>
            <a:ext cx="2614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chemeClr val="accent2"/>
                </a:solidFill>
              </a:rPr>
              <a:t>Approach V</a:t>
            </a:r>
            <a:endParaRPr lang="de-DE" altLang="en-GB" sz="2400" b="1">
              <a:solidFill>
                <a:schemeClr val="accent2"/>
              </a:solidFill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/>
          <p:nvPr/>
        </p:nvSpPr>
        <p:spPr>
          <a:xfrm>
            <a:off x="343535" y="1459865"/>
            <a:ext cx="6823710" cy="6483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 b="1"/>
              <a:t>optimize an run current approaches</a:t>
            </a: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</p:txBody>
      </p:sp>
      <p:sp>
        <p:nvSpPr>
          <p:cNvPr id="11" name="Content Placeholder 3"/>
          <p:cNvSpPr/>
          <p:nvPr/>
        </p:nvSpPr>
        <p:spPr>
          <a:xfrm>
            <a:off x="360045" y="23374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as a </a:t>
            </a:r>
            <a:r>
              <a:rPr lang="de-DE" altLang="en-US" b="1"/>
              <a:t>superpixel pooling layer for edge sharpening </a:t>
            </a:r>
            <a:endParaRPr lang="de-DE" altLang="en-US" b="1"/>
          </a:p>
          <a:p>
            <a:pPr marL="0" indent="0"/>
            <a:endParaRPr lang="de-DE" altLang="en-US" b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de-DE" altLang="en-US" sz="2000" dirty="0">
                <a:sym typeface="+mn-ea"/>
              </a:rPr>
              <a:t>Possibilites of implementation of Superpixels inside the net</a:t>
            </a:r>
            <a:endParaRPr lang="de-DE" altLang="en-US" sz="2000" dirty="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2867025"/>
            <a:ext cx="934085" cy="611505"/>
          </a:xfrm>
          <a:prstGeom prst="rect">
            <a:avLst/>
          </a:prstGeom>
        </p:spPr>
      </p:pic>
      <p:pic>
        <p:nvPicPr>
          <p:cNvPr id="3" name="Picture 2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0" y="331978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906270" y="378968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975995" y="359029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707765" y="331978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920240" y="3097530"/>
            <a:ext cx="232791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3303270" y="374078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60045" y="4305935"/>
            <a:ext cx="682371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altLang="en-US"/>
              <a:t>as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966470" y="50831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904365" y="53955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414905" y="48082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72105" y="51371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14905" y="5413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42865" y="51269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72330" y="53949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43090" y="54133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0" y="508317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83755" y="538924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758190" y="57765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77455" y="57048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1" grpId="0" bldLvl="0" animBg="1"/>
      <p:bldP spid="6" grpId="0" animBg="1"/>
      <p:bldP spid="14" grpId="0" animBg="1"/>
      <p:bldP spid="15" grpId="0" animBg="1"/>
      <p:bldP spid="21" grpId="0" animBg="1"/>
      <p:bldP spid="43" grpId="3"/>
      <p:bldP spid="28" grpId="3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NN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Superpixel </a:t>
            </a:r>
            <a:r>
              <a:rPr lang="de-DE" altLang="en-US" dirty="0" err="1"/>
              <a:t>(Approach I)</a:t>
            </a:r>
            <a:endParaRPr lang="en-US" dirty="0" err="1"/>
          </a:p>
          <a:p>
            <a:pPr marL="457200" indent="-457200">
              <a:buFont typeface="+mj-lt"/>
              <a:buAutoNum type="arabicPeriod"/>
            </a:pPr>
            <a:r>
              <a:rPr lang="de-DE" altLang="en-US" dirty="0" err="1"/>
              <a:t>Normals (Approach II)</a:t>
            </a:r>
            <a:endParaRPr lang="de-DE" altLang="en-US" dirty="0" err="1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Implementation in Architecture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autonomous driving, visual filter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mono: automotive (cost efficient), medical (space restriction), mobile (space restriction)</a:t>
            </a:r>
            <a:endParaRPr lang="de-DE" altLang="en-US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Eigen [1] </a:t>
            </a:r>
            <a:r>
              <a:rPr lang="de-DE" altLang="en-US" i="1" dirty="0">
                <a:sym typeface="+mn-ea"/>
              </a:rPr>
              <a:t>2014 </a:t>
            </a:r>
            <a:r>
              <a:rPr lang="de-DE" altLang="en-US" dirty="0">
                <a:sym typeface="+mn-ea"/>
              </a:rPr>
              <a:t>(supervised, introduced autoencoder)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Deep 3D [6], Garg [7], Godard </a:t>
            </a:r>
            <a:r>
              <a:rPr lang="de-DE" altLang="en-US" i="1" dirty="0">
                <a:sym typeface="+mn-ea"/>
              </a:rPr>
              <a:t>2017 </a:t>
            </a:r>
            <a:r>
              <a:rPr lang="de-DE" altLang="en-US" dirty="0">
                <a:sym typeface="+mn-ea"/>
              </a:rPr>
              <a:t>[8](unsupervised, Disparity, Left Right Consistency)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Zhou </a:t>
            </a:r>
            <a:r>
              <a:rPr lang="de-DE" altLang="en-US" i="1" dirty="0">
                <a:sym typeface="+mn-ea"/>
              </a:rPr>
              <a:t>2017 </a:t>
            </a:r>
            <a:r>
              <a:rPr lang="de-DE" altLang="en-US" dirty="0">
                <a:sym typeface="+mn-ea"/>
              </a:rPr>
              <a:t>[3] (Camera Pose Estimation and novel view synthesis)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Godard </a:t>
            </a:r>
            <a:r>
              <a:rPr lang="de-DE" altLang="en-US" i="1" dirty="0">
                <a:sym typeface="+mn-ea"/>
              </a:rPr>
              <a:t>2019 </a:t>
            </a:r>
            <a:r>
              <a:rPr lang="de-DE" altLang="en-US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8775" y="4747260"/>
            <a:ext cx="8479155" cy="152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u="sng" dirty="0">
                <a:sym typeface="+mn-ea"/>
              </a:rPr>
              <a:t>Goal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improve depth (via surface normal and superpixels)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include normal estimation inside the architecture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show that it is possibility to directly estimate plane coefficients using CNNs</a:t>
            </a: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9030" y="3821953"/>
            <a:ext cx="4931862" cy="648072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4096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4096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Superpixel</a:t>
            </a:r>
            <a:br>
              <a:rPr lang="en-US" dirty="0" err="1"/>
            </a:br>
            <a:r>
              <a:rPr lang="de-DE" altLang="en-US" sz="2000" dirty="0" err="1"/>
              <a:t>Improvement Approach I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 err="1"/>
              <a:t>Superpixel (Demo)</a:t>
            </a:r>
            <a:br>
              <a:rPr lang="en-US" dirty="0" err="1"/>
            </a:br>
            <a:r>
              <a:rPr lang="en-US" dirty="0" err="1"/>
              <a:t>A</a:t>
            </a:r>
            <a:r>
              <a:rPr lang="de-DE" altLang="en-US" dirty="0" err="1"/>
              <a:t>pplied on Kitti Dataset</a:t>
            </a:r>
            <a:endParaRPr lang="de-DE" altLang="en-US" sz="2000" dirty="0" err="1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de-DE" altLang="en-US" dirty="0">
                <a:solidFill>
                  <a:schemeClr val="bg1"/>
                </a:solidFill>
                <a:sym typeface="+mn-ea"/>
              </a:rPr>
              <a:t>superpixel can be usefull additional information for the net to approximate depth since they model surfaces and reduce image complexity into a composition of multiple planes</a:t>
            </a: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8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animBg="1"/>
      <p:bldP spid="43" grpId="0" animBg="1"/>
      <p:bldP spid="44" grpId="0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7343</Words>
  <Application>WPS Spreadsheets</Application>
  <PresentationFormat>Bildschirmpräsentation (4:3)</PresentationFormat>
  <Paragraphs>456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Cambria Math</vt:lpstr>
      <vt:lpstr>微软雅黑</vt:lpstr>
      <vt:lpstr>Arial Unicode MS</vt:lpstr>
      <vt:lpstr>Songti SC</vt:lpstr>
      <vt:lpstr>Präsentationsvorlage_BWL9</vt:lpstr>
      <vt:lpstr>Midterm Presentation: Piecewise monocular depth estimation by plane fitting</vt:lpstr>
      <vt:lpstr>Agenda</vt:lpstr>
      <vt:lpstr>Overview incl. Goal</vt:lpstr>
      <vt:lpstr>Architecture Overview: Digging Into Self-Supervised Monocular Depth Estimation [1]</vt:lpstr>
      <vt:lpstr>Architecture LOSS: Digging Into Self-Supervised Monocular Depth Estimation [1]</vt:lpstr>
      <vt:lpstr>Architecture Detail View: Digging deeper into Monocular View [1]</vt:lpstr>
      <vt:lpstr>Superpixel Improvement Approach I</vt:lpstr>
      <vt:lpstr>Superpixel (Demo) Applied on Kitti Dataset</vt:lpstr>
      <vt:lpstr>Normals  Improvement Approach II</vt:lpstr>
      <vt:lpstr>Architecture Implementations Introducing N2D Block</vt:lpstr>
      <vt:lpstr>Architecture New Input: RGB </vt:lpstr>
      <vt:lpstr>Architecture New Input: RGB | Superpixel </vt:lpstr>
      <vt:lpstr>Results based on KITTI Dataset and Eigensplit</vt:lpstr>
      <vt:lpstr>Results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115</cp:revision>
  <dcterms:created xsi:type="dcterms:W3CDTF">2020-01-13T00:42:38Z</dcterms:created>
  <dcterms:modified xsi:type="dcterms:W3CDTF">2020-01-13T00:42:38Z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1033-1.8.0.2874</vt:lpwstr>
  </property>
</Properties>
</file>